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gif" ContentType="image/gif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media9.mkv" ContentType="video/x-matroska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D4D8C8C-EEA6-447E-B3D8-A5EA67BFB378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3CD1C3A-A405-412F-8A1A-D95D84E1833D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865FDD1-3D8D-4D0C-B344-6BC2EA98B57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AB068C-77EC-40A7-A18C-91458949EFC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8D862C-BA6C-4E87-B62A-6E4BECC0BC2F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5FF9EC8-28D0-47AE-95A1-12C6188231F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92FB72-1B8C-47D2-9382-95E3E4419653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D15CAE-5ACE-4AA6-A1B7-2F6B4C0D1F8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70CA29F-C33C-406F-9BA6-12CC4DFC762F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DCB452F-DE95-4DD2-9BA3-DCB841D256F6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D567831-DF5B-4D0F-AAE9-56382D0B9C90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52065D-372C-4B6C-884A-EF9522ABF1A3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6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7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177EF5-0E31-4112-A3FC-820EB01F7833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B4D95B-AC6A-4ECE-839B-647F3527C1F2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8341"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12000" spc="-1" strike="noStrike">
                <a:solidFill>
                  <a:schemeClr val="dk1"/>
                </a:solidFill>
                <a:latin typeface="Arial"/>
                <a:ea typeface="Arial"/>
              </a:rPr>
              <a:t>xx%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50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53EE92-D383-4E78-86C0-287D96B29265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DCA6F63-7BA6-4AFA-9DB2-944A00B66DB4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DD4D30C-40C7-42AA-87D8-A886C53DD325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A39803-B362-4496-8269-4F60C92499EE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899B6E-8A2B-492C-9315-A4517CC1406B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047E02-61C6-4322-8640-8214CBE788DE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1218"/>
          </a:bodyPr>
          <a:p>
            <a:pPr indent="0"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586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5BDC53-2D40-42D7-89C6-F6098FDDE03D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F497B1-A1A1-4972-94CF-95FF1778F06C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://github.com/valentecaio" TargetMode="External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drive.google.com/drive/folders/1SSemuoGkHycw_55yUy3p8GzlBgToltQ-" TargetMode="External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5.gif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file:///home/caio/workspace/mestrado/deep_learning/research/videos/pokemon-2024-06-09_14.20.02-legended.mp4" TargetMode="External"/><Relationship Id="rId2" Type="http://schemas.microsoft.com/office/2007/relationships/media" Target="file:///home/caio/workspace/mestrado/deep_learning/research/videos/pokemon-2024-06-09_14.20.02-legended.mp4" TargetMode="External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9.mkv"/><Relationship Id="rId2" Type="http://schemas.microsoft.com/office/2007/relationships/media" Target="../media/media9.mkv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2800" spc="-1" strike="noStrike">
              <a:solidFill>
                <a:schemeClr val="dk2"/>
              </a:solidFill>
              <a:latin typeface="Arial"/>
              <a:ea typeface="Arial"/>
            </a:endParaRPr>
          </a:p>
        </p:txBody>
      </p:sp>
      <p:pic>
        <p:nvPicPr>
          <p:cNvPr id="38" name="Google Shape;55;p13" descr=""/>
          <p:cNvPicPr/>
          <p:nvPr/>
        </p:nvPicPr>
        <p:blipFill>
          <a:blip r:embed="rId1"/>
          <a:stretch/>
        </p:blipFill>
        <p:spPr>
          <a:xfrm>
            <a:off x="0" y="-55440"/>
            <a:ext cx="9143640" cy="550368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311760" y="592200"/>
            <a:ext cx="8520120" cy="10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80" spc="-1" strike="noStrike">
                <a:solidFill>
                  <a:schemeClr val="dk1"/>
                </a:solidFill>
                <a:latin typeface="Arial"/>
                <a:ea typeface="Arial"/>
              </a:rPr>
              <a:t>Accelerating Machine Learning for Complex RPG Games:  A Case Study with PPO and Pokémon Red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Google Shape;57;p13"/>
          <p:cNvSpPr/>
          <p:nvPr/>
        </p:nvSpPr>
        <p:spPr>
          <a:xfrm>
            <a:off x="746280" y="4063680"/>
            <a:ext cx="379584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Arial"/>
                <a:ea typeface="Arial"/>
              </a:rPr>
              <a:t>Caio Valente (</a:t>
            </a:r>
            <a:r>
              <a:rPr b="0" lang="en" sz="1400" spc="-1" strike="noStrike" u="sng">
                <a:solidFill>
                  <a:schemeClr val="dk2"/>
                </a:solidFill>
                <a:uFillTx/>
                <a:latin typeface="Arial"/>
                <a:ea typeface="Arial"/>
                <a:hlinkClick r:id="rId2"/>
              </a:rPr>
              <a:t>github.com/valentecaio</a:t>
            </a:r>
            <a:r>
              <a:rPr b="0" lang="en" sz="1400" spc="-1" strike="noStrike">
                <a:solidFill>
                  <a:schemeClr val="dk2"/>
                </a:solidFill>
                <a:latin typeface="Arial"/>
                <a:ea typeface="Arial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Arial"/>
                <a:ea typeface="Arial"/>
              </a:rPr>
              <a:t>20th June 2024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hlinkClick r:id="rId1"/>
              </a:rPr>
              <a:t>https://drive.google.com/drive/folders/1SSemuoGkHycw_55yUy3p8GzlBgToltQ-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2800" spc="-1" strike="noStrike">
              <a:solidFill>
                <a:schemeClr val="dk2"/>
              </a:solidFill>
              <a:latin typeface="Arial"/>
              <a:ea typeface="Arial"/>
            </a:endParaRPr>
          </a:p>
        </p:txBody>
      </p:sp>
      <p:pic>
        <p:nvPicPr>
          <p:cNvPr id="42" name="Google Shape;63;p14" descr=""/>
          <p:cNvPicPr/>
          <p:nvPr/>
        </p:nvPicPr>
        <p:blipFill>
          <a:blip r:embed="rId1"/>
          <a:stretch/>
        </p:blipFill>
        <p:spPr>
          <a:xfrm>
            <a:off x="0" y="-55440"/>
            <a:ext cx="9143640" cy="550368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10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8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Google Shape;65;p14"/>
          <p:cNvSpPr/>
          <p:nvPr/>
        </p:nvSpPr>
        <p:spPr>
          <a:xfrm>
            <a:off x="620640" y="1995480"/>
            <a:ext cx="2879640" cy="21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Deep Reinforcement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Learning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Pokémon Red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Environment bottleneck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Google Shape;66;p14" descr=""/>
          <p:cNvPicPr/>
          <p:nvPr/>
        </p:nvPicPr>
        <p:blipFill>
          <a:blip r:embed="rId2"/>
          <a:stretch/>
        </p:blipFill>
        <p:spPr>
          <a:xfrm>
            <a:off x="3500640" y="1491840"/>
            <a:ext cx="5361840" cy="337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2800" spc="-1" strike="noStrike">
              <a:solidFill>
                <a:schemeClr val="dk2"/>
              </a:solidFill>
              <a:latin typeface="Arial"/>
              <a:ea typeface="Arial"/>
            </a:endParaRPr>
          </a:p>
        </p:txBody>
      </p:sp>
      <p:pic>
        <p:nvPicPr>
          <p:cNvPr id="47" name="Google Shape;72;p15" descr=""/>
          <p:cNvPicPr/>
          <p:nvPr/>
        </p:nvPicPr>
        <p:blipFill>
          <a:blip r:embed="rId1"/>
          <a:stretch/>
        </p:blipFill>
        <p:spPr>
          <a:xfrm>
            <a:off x="0" y="-55440"/>
            <a:ext cx="9143640" cy="550368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10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80" spc="-1" strike="noStrike">
                <a:solidFill>
                  <a:schemeClr val="dk1"/>
                </a:solidFill>
                <a:latin typeface="Arial"/>
                <a:ea typeface="Arial"/>
              </a:rPr>
              <a:t>Related Work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Google Shape;74;p15"/>
          <p:cNvSpPr/>
          <p:nvPr/>
        </p:nvSpPr>
        <p:spPr>
          <a:xfrm>
            <a:off x="773280" y="1995480"/>
            <a:ext cx="5034600" cy="21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ALE - Arcade  Learning  Environment (2013)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DQN Algorithm (2015)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PPO Algorithm (2017)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PyBoy emulator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Peter Whidden’s research (2023)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2800" spc="-1" strike="noStrike">
              <a:solidFill>
                <a:schemeClr val="dk2"/>
              </a:solidFill>
              <a:latin typeface="Arial"/>
              <a:ea typeface="Arial"/>
            </a:endParaRPr>
          </a:p>
        </p:txBody>
      </p:sp>
      <p:pic>
        <p:nvPicPr>
          <p:cNvPr id="51" name="Google Shape;80;p16" descr=""/>
          <p:cNvPicPr/>
          <p:nvPr/>
        </p:nvPicPr>
        <p:blipFill>
          <a:blip r:embed="rId1"/>
          <a:stretch/>
        </p:blipFill>
        <p:spPr>
          <a:xfrm>
            <a:off x="0" y="-55440"/>
            <a:ext cx="9143640" cy="550368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81;p16" descr=""/>
          <p:cNvPicPr/>
          <p:nvPr/>
        </p:nvPicPr>
        <p:blipFill>
          <a:blip r:embed="rId2"/>
          <a:stretch/>
        </p:blipFill>
        <p:spPr>
          <a:xfrm>
            <a:off x="3600" y="97200"/>
            <a:ext cx="9200160" cy="493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2800" spc="-1" strike="noStrike">
              <a:solidFill>
                <a:schemeClr val="dk2"/>
              </a:solidFill>
              <a:latin typeface="Arial"/>
              <a:ea typeface="Arial"/>
            </a:endParaRPr>
          </a:p>
        </p:txBody>
      </p:sp>
      <p:pic>
        <p:nvPicPr>
          <p:cNvPr id="54" name="Google Shape;87;p17" descr=""/>
          <p:cNvPicPr/>
          <p:nvPr/>
        </p:nvPicPr>
        <p:blipFill>
          <a:blip r:embed="rId1"/>
          <a:stretch/>
        </p:blipFill>
        <p:spPr>
          <a:xfrm>
            <a:off x="0" y="-55440"/>
            <a:ext cx="9143640" cy="550368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10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80" spc="-1" strike="noStrike">
                <a:solidFill>
                  <a:schemeClr val="dk1"/>
                </a:solidFill>
                <a:latin typeface="Arial"/>
                <a:ea typeface="Arial"/>
              </a:rPr>
              <a:t>Proposed Work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Google Shape;89;p17"/>
          <p:cNvSpPr/>
          <p:nvPr/>
        </p:nvSpPr>
        <p:spPr>
          <a:xfrm>
            <a:off x="773280" y="1614240"/>
            <a:ext cx="4138560" cy="21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Find models that converge faster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Hyperparameters: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Batch size (small, big, exp)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Learning rate (log)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Entropy coefficient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AdamW - Weight decay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Google Shape;91;p17" descr=""/>
          <p:cNvPicPr/>
          <p:nvPr/>
        </p:nvPicPr>
        <p:blipFill>
          <a:blip r:embed="rId2"/>
          <a:stretch/>
        </p:blipFill>
        <p:spPr>
          <a:xfrm>
            <a:off x="1037160" y="3806280"/>
            <a:ext cx="3039480" cy="117648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4602240" y="1371600"/>
            <a:ext cx="4234680" cy="363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2800" spc="-1" strike="noStrike">
              <a:solidFill>
                <a:schemeClr val="dk2"/>
              </a:solidFill>
              <a:latin typeface="Arial"/>
              <a:ea typeface="Arial"/>
            </a:endParaRPr>
          </a:p>
        </p:txBody>
      </p:sp>
      <p:pic>
        <p:nvPicPr>
          <p:cNvPr id="60" name="Google Shape;97;p18" descr=""/>
          <p:cNvPicPr/>
          <p:nvPr/>
        </p:nvPicPr>
        <p:blipFill>
          <a:blip r:embed="rId1"/>
          <a:stretch/>
        </p:blipFill>
        <p:spPr>
          <a:xfrm>
            <a:off x="0" y="-55440"/>
            <a:ext cx="9143640" cy="5503680"/>
          </a:xfrm>
          <a:prstGeom prst="rect">
            <a:avLst/>
          </a:prstGeom>
          <a:ln w="0">
            <a:noFill/>
          </a:ln>
        </p:spPr>
      </p:pic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311760" y="668520"/>
            <a:ext cx="8520120" cy="10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80" spc="-1" strike="noStrike">
                <a:solidFill>
                  <a:schemeClr val="dk1"/>
                </a:solidFill>
                <a:latin typeface="Arial"/>
                <a:ea typeface="Arial"/>
              </a:rPr>
              <a:t>Experiments and Results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Google Shape;99;p18"/>
          <p:cNvSpPr/>
          <p:nvPr/>
        </p:nvSpPr>
        <p:spPr>
          <a:xfrm>
            <a:off x="624960" y="1690560"/>
            <a:ext cx="3264840" cy="30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Six model variations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233 Episodes or 68M steps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Rewards: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Map exploration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Healing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Total Pokémon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Gym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Large batches: satisfactory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Google Shape;100;p18" descr=""/>
          <p:cNvPicPr/>
          <p:nvPr/>
        </p:nvPicPr>
        <p:blipFill>
          <a:blip r:embed="rId2"/>
          <a:stretch/>
        </p:blipFill>
        <p:spPr>
          <a:xfrm>
            <a:off x="3889800" y="1309320"/>
            <a:ext cx="5034600" cy="367200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101;p18" descr=""/>
          <p:cNvPicPr/>
          <p:nvPr/>
        </p:nvPicPr>
        <p:blipFill>
          <a:blip r:embed="rId3"/>
          <a:stretch/>
        </p:blipFill>
        <p:spPr>
          <a:xfrm>
            <a:off x="4151880" y="1476000"/>
            <a:ext cx="1533600" cy="95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2800" spc="-1" strike="noStrike">
              <a:solidFill>
                <a:schemeClr val="dk2"/>
              </a:solidFill>
              <a:latin typeface="Arial"/>
              <a:ea typeface="Arial"/>
            </a:endParaRPr>
          </a:p>
        </p:txBody>
      </p:sp>
      <p:pic>
        <p:nvPicPr>
          <p:cNvPr id="66" name="Google Shape;107;p19" descr=""/>
          <p:cNvPicPr/>
          <p:nvPr/>
        </p:nvPicPr>
        <p:blipFill>
          <a:blip r:embed="rId1"/>
          <a:stretch/>
        </p:blipFill>
        <p:spPr>
          <a:xfrm>
            <a:off x="0" y="-55440"/>
            <a:ext cx="9143640" cy="550368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10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80" spc="-1" strike="noStrike">
                <a:solidFill>
                  <a:schemeClr val="dk1"/>
                </a:solidFill>
                <a:latin typeface="Arial"/>
                <a:ea typeface="Arial"/>
              </a:rPr>
              <a:t>Conclusions and Future Work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Google Shape;109;p19"/>
          <p:cNvSpPr/>
          <p:nvPr/>
        </p:nvSpPr>
        <p:spPr>
          <a:xfrm>
            <a:off x="773280" y="1995480"/>
            <a:ext cx="5034600" cy="21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Longer batches are good candidates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Dynamic parameters need better tuning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Hardware limitations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Longer episodes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Longer training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Different CNN architectures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Demo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74320" y="20880"/>
            <a:ext cx="8595360" cy="510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7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5320" y="-2160"/>
            <a:ext cx="8595360" cy="512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LibreOffice/24.2.3.2$Linux_X86_64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2024-06-09T19:19:46Z</dcterms:modified>
  <cp:revision>1</cp:revision>
  <dc:subject/>
  <dc:title/>
</cp:coreProperties>
</file>